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7" r:id="rId2"/>
    <p:sldId id="259" r:id="rId3"/>
    <p:sldId id="276" r:id="rId4"/>
    <p:sldId id="284" r:id="rId5"/>
    <p:sldId id="285" r:id="rId6"/>
    <p:sldId id="286" r:id="rId7"/>
    <p:sldId id="287" r:id="rId8"/>
    <p:sldId id="288" r:id="rId9"/>
    <p:sldId id="289" r:id="rId10"/>
    <p:sldId id="304" r:id="rId11"/>
    <p:sldId id="290" r:id="rId12"/>
    <p:sldId id="300" r:id="rId13"/>
    <p:sldId id="292" r:id="rId14"/>
    <p:sldId id="291" r:id="rId15"/>
    <p:sldId id="295" r:id="rId16"/>
    <p:sldId id="278" r:id="rId17"/>
    <p:sldId id="279" r:id="rId18"/>
    <p:sldId id="296" r:id="rId19"/>
    <p:sldId id="297" r:id="rId20"/>
    <p:sldId id="298" r:id="rId21"/>
    <p:sldId id="274" r:id="rId22"/>
    <p:sldId id="299" r:id="rId23"/>
    <p:sldId id="302" r:id="rId24"/>
    <p:sldId id="303" r:id="rId25"/>
    <p:sldId id="305" r:id="rId26"/>
  </p:sldIdLst>
  <p:sldSz cx="9144000" cy="6858000" type="screen4x3"/>
  <p:notesSz cx="6858000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7"/>
          <p:cNvSpPr>
            <a:spLocks noChangeArrowheads="1" noChangeShapeType="1" noTextEdit="1"/>
          </p:cNvSpPr>
          <p:nvPr/>
        </p:nvSpPr>
        <p:spPr bwMode="auto">
          <a:xfrm>
            <a:off x="685800" y="1371600"/>
            <a:ext cx="8286750" cy="3243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86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Отчёт по самообразованию  на тему: </a:t>
            </a:r>
          </a:p>
          <a:p>
            <a:pPr algn="ctr"/>
            <a:r>
              <a:rPr lang="ru-RU" sz="36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Формирование </a:t>
            </a:r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элементарных</a:t>
            </a:r>
          </a:p>
          <a:p>
            <a:pPr algn="ctr"/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математических представлений </a:t>
            </a:r>
          </a:p>
          <a:p>
            <a:pPr algn="ctr"/>
            <a:r>
              <a:rPr lang="ru-RU" sz="3600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детей  </a:t>
            </a:r>
            <a:r>
              <a:rPr lang="ru-RU" sz="36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3-4 лет.</a:t>
            </a:r>
            <a:endParaRPr lang="ru-RU" sz="3600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4500563" y="5758400"/>
            <a:ext cx="417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Воспитатель: </a:t>
            </a:r>
            <a:r>
              <a:rPr lang="ru-RU" b="1" dirty="0" err="1" smtClean="0">
                <a:solidFill>
                  <a:srgbClr val="7030A0"/>
                </a:solidFill>
              </a:rPr>
              <a:t>Барахоева</a:t>
            </a:r>
            <a:r>
              <a:rPr lang="ru-RU" b="1" dirty="0" smtClean="0">
                <a:solidFill>
                  <a:srgbClr val="7030A0"/>
                </a:solidFill>
              </a:rPr>
              <a:t> Тамара </a:t>
            </a:r>
            <a:r>
              <a:rPr lang="ru-RU" b="1" dirty="0" err="1" smtClean="0">
                <a:solidFill>
                  <a:srgbClr val="7030A0"/>
                </a:solidFill>
              </a:rPr>
              <a:t>Орешевна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296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 детский сад "Петушок" с приоритетным    осуществлением художественно-эстетического развития воспитанников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зучаем геометрические фигуры: игры для детей дошкольного возраста |  Дефектология Проф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76800"/>
            <a:ext cx="2438400" cy="177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Цифры с животными: стоковые векторные изображения, иллюстрации |  Depositphoto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9600"/>
            <a:ext cx="2129790" cy="153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Пути реализации проекта: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Сентабрь</a:t>
            </a:r>
            <a:r>
              <a:rPr lang="ru-RU" sz="1400" dirty="0" smtClean="0"/>
              <a:t>-</a:t>
            </a:r>
            <a:r>
              <a:rPr lang="ru-RU" sz="1400" dirty="0" smtClean="0"/>
              <a:t>1.Знакомство с кругом, квадратом, треугольником. </a:t>
            </a:r>
            <a:r>
              <a:rPr lang="ru-RU" sz="1400" dirty="0" smtClean="0"/>
              <a:t>Сравнение </a:t>
            </a:r>
            <a:r>
              <a:rPr lang="ru-RU" sz="1400" dirty="0" smtClean="0"/>
              <a:t>двух предметов по длине, ширине, высоте (величине в целом) путем наложения и приложения друг </a:t>
            </a:r>
            <a:r>
              <a:rPr lang="ru-RU" sz="1400" dirty="0" smtClean="0"/>
              <a:t>к</a:t>
            </a:r>
          </a:p>
          <a:p>
            <a:r>
              <a:rPr lang="ru-RU" sz="1400" dirty="0" smtClean="0"/>
              <a:t>Октябрь-</a:t>
            </a:r>
            <a:r>
              <a:rPr lang="ru-RU" sz="1400" dirty="0" smtClean="0"/>
              <a:t>1.Соотнесение предметов в группах один к одному путем их наложения и приложения друг к другу. Развитие умения выяснять, в какой их групп больше (меньше или поровну </a:t>
            </a:r>
            <a:r>
              <a:rPr lang="ru-RU" sz="1400" dirty="0" smtClean="0"/>
              <a:t>предметов)Много</a:t>
            </a:r>
            <a:r>
              <a:rPr lang="ru-RU" sz="1400" dirty="0" smtClean="0"/>
              <a:t>, мало, один(Закреплять умение различать количество предметов, используя слова один, много, </a:t>
            </a:r>
            <a:r>
              <a:rPr lang="ru-RU" sz="1400" dirty="0" smtClean="0"/>
              <a:t>мало)2.Образование </a:t>
            </a:r>
            <a:r>
              <a:rPr lang="ru-RU" sz="1400" dirty="0" smtClean="0"/>
              <a:t>группы из нескольких однородных предметов и выделение из группы одного предмета(Много, мало, один (закрепление). </a:t>
            </a:r>
            <a:r>
              <a:rPr lang="ru-RU" sz="1400" dirty="0" smtClean="0"/>
              <a:t>3.Знакомство </a:t>
            </a:r>
            <a:r>
              <a:rPr lang="ru-RU" sz="1400" dirty="0" smtClean="0"/>
              <a:t>с кругом, квадратом, треугольником. Обследование различных фигур </a:t>
            </a:r>
            <a:r>
              <a:rPr lang="ru-RU" sz="1400" dirty="0" smtClean="0"/>
              <a:t>КРУГ</a:t>
            </a:r>
            <a:r>
              <a:rPr lang="ru-RU" sz="1400" b="1" dirty="0" smtClean="0"/>
              <a:t>. </a:t>
            </a:r>
            <a:r>
              <a:rPr lang="ru-RU" sz="1400" dirty="0" smtClean="0"/>
              <a:t>Круг </a:t>
            </a:r>
            <a:r>
              <a:rPr lang="ru-RU" sz="1400" dirty="0" smtClean="0"/>
              <a:t>(закрепление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Ноябрь -длинный, короткий. Один, много, </a:t>
            </a:r>
            <a:r>
              <a:rPr lang="ru-RU" sz="1400" dirty="0" err="1" smtClean="0"/>
              <a:t>ниодного</a:t>
            </a:r>
            <a:r>
              <a:rPr lang="ru-RU" sz="1400" dirty="0" smtClean="0"/>
              <a:t>. Закрепление круг, квадрат, треугольник.</a:t>
            </a:r>
          </a:p>
          <a:p>
            <a:r>
              <a:rPr lang="ru-RU" sz="1400" dirty="0" smtClean="0"/>
              <a:t>Декабрь-</a:t>
            </a:r>
            <a:r>
              <a:rPr lang="ru-RU" sz="1400" dirty="0" smtClean="0"/>
              <a:t> Развитие ориентировки в основных пространственных направлениях от себя: справа (направо), слева (налево), вверху (верхняя), внизу (нижняя), над, под, впереди, сзади, Ориентировка на собственном теле. </a:t>
            </a:r>
            <a:endParaRPr lang="ru-RU" sz="1400" dirty="0" smtClean="0"/>
          </a:p>
          <a:p>
            <a:r>
              <a:rPr lang="ru-RU" sz="1400" dirty="0" smtClean="0"/>
              <a:t>Январь-</a:t>
            </a:r>
            <a:r>
              <a:rPr lang="ru-RU" sz="1400" dirty="0" smtClean="0"/>
              <a:t> Познакомить с </a:t>
            </a:r>
            <a:r>
              <a:rPr lang="ru-RU" sz="1400" dirty="0" smtClean="0"/>
              <a:t>треугольником.</a:t>
            </a:r>
          </a:p>
          <a:p>
            <a:r>
              <a:rPr lang="ru-RU" sz="1400" dirty="0" smtClean="0"/>
              <a:t>Февраль-</a:t>
            </a:r>
            <a:r>
              <a:rPr lang="ru-RU" sz="1400" dirty="0" smtClean="0"/>
              <a:t> Совершенствовать умение сравнивать два контрастных по высоте предмета знакомыми способами, обозначать результаты сравнения словами высокий – низкий, выше - ниже</a:t>
            </a:r>
          </a:p>
          <a:p>
            <a:r>
              <a:rPr lang="ru-RU" sz="1400" dirty="0" smtClean="0"/>
              <a:t>Март -</a:t>
            </a:r>
            <a:r>
              <a:rPr lang="ru-RU" sz="1400" dirty="0" smtClean="0"/>
              <a:t> Воспроизведение заданного количества предметов, звуков, движений по образцу в пределах 1-3 (без счета и называния числа) </a:t>
            </a:r>
            <a:endParaRPr lang="ru-RU" sz="1400" dirty="0" smtClean="0"/>
          </a:p>
          <a:p>
            <a:r>
              <a:rPr lang="ru-RU" sz="1400" dirty="0" smtClean="0"/>
              <a:t>Апрель - </a:t>
            </a:r>
            <a:r>
              <a:rPr lang="ru-RU" sz="1400" dirty="0" smtClean="0"/>
              <a:t>Ориентировка в пространстве (закрепление</a:t>
            </a:r>
            <a:r>
              <a:rPr lang="ru-RU" sz="1400" dirty="0" smtClean="0"/>
              <a:t>)</a:t>
            </a:r>
            <a:r>
              <a:rPr lang="ru-RU" sz="1400" dirty="0" smtClean="0"/>
              <a:t> Формирование представлений о частях суток (утро – вечер, день – </a:t>
            </a:r>
            <a:r>
              <a:rPr lang="ru-RU" sz="1400" dirty="0" smtClean="0"/>
              <a:t>ночь).Части </a:t>
            </a:r>
            <a:r>
              <a:rPr lang="ru-RU" sz="1400" dirty="0" smtClean="0"/>
              <a:t>суток (закрепление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Май- </a:t>
            </a:r>
            <a:r>
              <a:rPr lang="ru-RU" sz="1400" dirty="0" smtClean="0"/>
              <a:t>Обобщение пройденного материала</a:t>
            </a:r>
          </a:p>
          <a:p>
            <a:r>
              <a:rPr lang="ru-RU" sz="1400" dirty="0" smtClean="0"/>
              <a:t>Повторение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Один</a:t>
            </a:r>
            <a:r>
              <a:rPr lang="ru-RU" dirty="0" smtClean="0"/>
              <a:t>, много</a:t>
            </a:r>
          </a:p>
          <a:p>
            <a:r>
              <a:rPr lang="ru-RU" dirty="0" smtClean="0"/>
              <a:t>Весёлая </a:t>
            </a:r>
            <a:r>
              <a:rPr lang="ru-RU" dirty="0" smtClean="0"/>
              <a:t>геометрия</a:t>
            </a:r>
          </a:p>
          <a:p>
            <a:r>
              <a:rPr lang="ru-RU" dirty="0" smtClean="0"/>
              <a:t>Подбери </a:t>
            </a:r>
            <a:r>
              <a:rPr lang="ru-RU" dirty="0" smtClean="0"/>
              <a:t>по форме.</a:t>
            </a:r>
          </a:p>
          <a:p>
            <a:r>
              <a:rPr lang="ru-RU" dirty="0" smtClean="0"/>
              <a:t>Собери </a:t>
            </a:r>
            <a:r>
              <a:rPr lang="ru-RU" dirty="0" smtClean="0"/>
              <a:t>геометрического снеговика.</a:t>
            </a:r>
          </a:p>
          <a:p>
            <a:r>
              <a:rPr lang="ru-RU" dirty="0" smtClean="0"/>
              <a:t>Большой</a:t>
            </a:r>
            <a:r>
              <a:rPr lang="ru-RU" dirty="0" smtClean="0"/>
              <a:t>, средний, маленький.</a:t>
            </a:r>
          </a:p>
          <a:p>
            <a:r>
              <a:rPr lang="ru-RU" dirty="0" smtClean="0"/>
              <a:t>Найди </a:t>
            </a:r>
            <a:r>
              <a:rPr lang="ru-RU" dirty="0" smtClean="0"/>
              <a:t>заплатку.</a:t>
            </a:r>
          </a:p>
          <a:p>
            <a:r>
              <a:rPr lang="ru-RU" dirty="0" smtClean="0"/>
              <a:t>Найди </a:t>
            </a:r>
            <a:r>
              <a:rPr lang="ru-RU" dirty="0" smtClean="0"/>
              <a:t>тень.</a:t>
            </a:r>
          </a:p>
          <a:p>
            <a:r>
              <a:rPr lang="ru-RU" dirty="0" smtClean="0"/>
              <a:t>Палочки </a:t>
            </a:r>
            <a:r>
              <a:rPr lang="ru-RU" dirty="0" err="1" smtClean="0"/>
              <a:t>Кюинезера</a:t>
            </a:r>
            <a:endParaRPr lang="ru-RU" dirty="0" smtClean="0"/>
          </a:p>
          <a:p>
            <a:r>
              <a:rPr lang="ru-RU" dirty="0" smtClean="0"/>
              <a:t>Математические </a:t>
            </a:r>
            <a:r>
              <a:rPr lang="ru-RU" dirty="0" err="1" smtClean="0"/>
              <a:t>пазлы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пару, кот и мыши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</a:t>
            </a: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Аппликация</a:t>
            </a:r>
          </a:p>
          <a:p>
            <a:r>
              <a:rPr lang="ru-RU" sz="3200" dirty="0" smtClean="0"/>
              <a:t>Лепка</a:t>
            </a:r>
          </a:p>
          <a:p>
            <a:r>
              <a:rPr lang="ru-RU" sz="3200" dirty="0" smtClean="0"/>
              <a:t>Рисование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un9-east.userapi.com/sun9-22/s/v1/ig2/nhH78Q0D7zClQ1WEDDTGLlGDdwfrTAbqNuRBbtlfUZfd0YiNd9PNXxbYU2AMAriU-Tv7ItodePcnDdw1OP-u6n4Q.jpg?size=1599x1599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3200400" cy="2791838"/>
          </a:xfrm>
          <a:prstGeom prst="rect">
            <a:avLst/>
          </a:prstGeom>
          <a:noFill/>
        </p:spPr>
      </p:pic>
      <p:pic>
        <p:nvPicPr>
          <p:cNvPr id="35844" name="Picture 4" descr="https://sun9-west.userapi.com/sun9-1/s/v1/ig2/NVboyZfawE7Vct_dnXhp_gqR_QHH-fD72rErPtQ54RCaZMb-NiHDwgyZcuA5EGZj-f9opkKoqkwxMhR4InxmMDBH.jpg?size=1599x1599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038600"/>
            <a:ext cx="3949714" cy="2585320"/>
          </a:xfrm>
          <a:prstGeom prst="rect">
            <a:avLst/>
          </a:prstGeom>
          <a:noFill/>
        </p:spPr>
      </p:pic>
      <p:pic>
        <p:nvPicPr>
          <p:cNvPr id="35846" name="Picture 6" descr="https://sun9-west.userapi.com/sun9-10/s/v1/ig2/mf025mgoG3XbGKpmR2zqarUfWQ20xgX6qPzZY-aoTJ3hysa2N-55gCXeHinvQVvuvsk9zoYLW-epaUgePdHQqbtw.jpg?size=1599x1599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38600"/>
            <a:ext cx="3352800" cy="26449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95600" y="457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Найди тень.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1800" y="3657600"/>
            <a:ext cx="278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Подбери по форме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Геометрические пуговицы</a:t>
            </a: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ask-18\Desktop\фото детей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1903615" cy="3985953"/>
          </a:xfrm>
          <a:prstGeom prst="rect">
            <a:avLst/>
          </a:prstGeom>
          <a:noFill/>
        </p:spPr>
      </p:pic>
      <p:pic>
        <p:nvPicPr>
          <p:cNvPr id="5" name="Picture 2" descr="C:\Users\ask-18\Desktop\фото детей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3865363" cy="1828800"/>
          </a:xfrm>
          <a:prstGeom prst="rect">
            <a:avLst/>
          </a:prstGeom>
          <a:noFill/>
        </p:spPr>
      </p:pic>
      <p:pic>
        <p:nvPicPr>
          <p:cNvPr id="6" name="Picture 4" descr="C:\Users\ask-18\Desktop\фото детей\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828800"/>
            <a:ext cx="1946815" cy="4114800"/>
          </a:xfrm>
          <a:prstGeom prst="rect">
            <a:avLst/>
          </a:prstGeom>
          <a:noFill/>
        </p:spPr>
      </p:pic>
      <p:pic>
        <p:nvPicPr>
          <p:cNvPr id="7" name="Picture 3" descr="C:\Users\ask-18\Desktop\фото детей\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581400"/>
            <a:ext cx="1676400" cy="289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6334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Палочки  </a:t>
            </a:r>
            <a:r>
              <a:rPr lang="ru-RU" sz="4000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4000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sk-18\Desktop\фото детей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1778842" cy="3759770"/>
          </a:xfrm>
          <a:prstGeom prst="rect">
            <a:avLst/>
          </a:prstGeom>
          <a:noFill/>
        </p:spPr>
      </p:pic>
      <p:pic>
        <p:nvPicPr>
          <p:cNvPr id="5" name="Picture 3" descr="C:\Users\ask-18\Desktop\фото детей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1828800" cy="3111616"/>
          </a:xfrm>
          <a:prstGeom prst="rect">
            <a:avLst/>
          </a:prstGeom>
          <a:noFill/>
        </p:spPr>
      </p:pic>
      <p:pic>
        <p:nvPicPr>
          <p:cNvPr id="6" name="Picture 4" descr="C:\Users\ask-18\Desktop\фото детей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14400"/>
            <a:ext cx="1671146" cy="3028952"/>
          </a:xfrm>
          <a:prstGeom prst="rect">
            <a:avLst/>
          </a:prstGeom>
          <a:noFill/>
        </p:spPr>
      </p:pic>
      <p:pic>
        <p:nvPicPr>
          <p:cNvPr id="7" name="Picture 5" descr="C:\Users\ask-18\Desktop\фото детей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1" y="990600"/>
            <a:ext cx="1905000" cy="3756373"/>
          </a:xfrm>
          <a:prstGeom prst="rect">
            <a:avLst/>
          </a:prstGeom>
          <a:noFill/>
        </p:spPr>
      </p:pic>
      <p:pic>
        <p:nvPicPr>
          <p:cNvPr id="9" name="Picture 6" descr="C:\Users\ask-18\Desktop\фото детей\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962400"/>
            <a:ext cx="1524000" cy="2895600"/>
          </a:xfrm>
          <a:prstGeom prst="rect">
            <a:avLst/>
          </a:prstGeom>
          <a:noFill/>
        </p:spPr>
      </p:pic>
      <p:pic>
        <p:nvPicPr>
          <p:cNvPr id="10" name="Picture 2" descr="C:\Users\ask-18\Desktop\фото детей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962400"/>
            <a:ext cx="1447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43712"/>
          </a:xfrm>
        </p:spPr>
        <p:txBody>
          <a:bodyPr>
            <a:normAutofit/>
          </a:bodyPr>
          <a:lstStyle/>
          <a:p>
            <a:pPr algn="ctr"/>
            <a:r>
              <a:rPr lang="ru-RU" sz="4000" i="1" u="sng" dirty="0" err="1" smtClean="0">
                <a:solidFill>
                  <a:schemeClr val="tx1"/>
                </a:solidFill>
              </a:rPr>
              <a:t>Геоборд</a:t>
            </a:r>
            <a:endParaRPr lang="ru-RU" sz="4000" i="1" u="sng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sun1-83.userapi.com/impg/L_8iIvLZQQJMmAiOcNMDgbSjAKUVxIQItIraWg/SifJnAqeM_Q.jpg?size=1599x1599&amp;quality=95&amp;sign=ccc95547eae32ed7fb7f89130fd34e1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447801"/>
            <a:ext cx="3569072" cy="2666999"/>
          </a:xfrm>
          <a:prstGeom prst="rect">
            <a:avLst/>
          </a:prstGeom>
          <a:noFill/>
        </p:spPr>
      </p:pic>
      <p:pic>
        <p:nvPicPr>
          <p:cNvPr id="1030" name="Picture 6" descr="https://sun9-35.userapi.com/impg/LlmdhzYKbSjZo2vVlDlmFp0C06O2o-TiDKptyQ/SDEqY2J8E0g.jpg?size=931x1441&amp;quality=95&amp;sign=29e92c7f03b60e302871c78ad899da6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0" y="3352800"/>
            <a:ext cx="2133600" cy="3302382"/>
          </a:xfrm>
          <a:prstGeom prst="rect">
            <a:avLst/>
          </a:prstGeom>
          <a:noFill/>
        </p:spPr>
      </p:pic>
      <p:pic>
        <p:nvPicPr>
          <p:cNvPr id="6146" name="Picture 2" descr="https://sun9-west.userapi.com/sun9-14/s/v1/ig2/wOglpHgXkk3DzK6v4-XUJYLpOzfwTaIpZH0ZaEXSw2uBg1lG-xk4ngg9z7eByr7Nmi02nIZpMIJKSt4cBNw-IZ8R.jpg?size=1599x1599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371600"/>
            <a:ext cx="3351212" cy="3351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Математические </a:t>
            </a:r>
            <a:r>
              <a:rPr lang="ru-RU" sz="4000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C:\Users\ask-18\Desktop\фото детей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1600200" cy="3382193"/>
          </a:xfrm>
          <a:prstGeom prst="rect">
            <a:avLst/>
          </a:prstGeom>
          <a:noFill/>
        </p:spPr>
      </p:pic>
      <p:pic>
        <p:nvPicPr>
          <p:cNvPr id="30722" name="Picture 2" descr="C:\Users\ask-18\Desktop\фото детей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1946275" cy="4113659"/>
          </a:xfrm>
          <a:prstGeom prst="rect">
            <a:avLst/>
          </a:prstGeom>
          <a:noFill/>
        </p:spPr>
      </p:pic>
      <p:pic>
        <p:nvPicPr>
          <p:cNvPr id="30723" name="Picture 3" descr="C:\Users\ask-18\Desktop\фото детей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0"/>
            <a:ext cx="2022475" cy="4274716"/>
          </a:xfrm>
          <a:prstGeom prst="rect">
            <a:avLst/>
          </a:prstGeom>
          <a:noFill/>
        </p:spPr>
      </p:pic>
      <p:pic>
        <p:nvPicPr>
          <p:cNvPr id="30724" name="Picture 4" descr="C:\Users\ask-18\Desktop\фото детей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514600"/>
            <a:ext cx="1802606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/>
            <a:r>
              <a:rPr lang="ru-RU" dirty="0" smtClean="0"/>
              <a:t>Аппликация:</a:t>
            </a:r>
            <a:endParaRPr lang="ru-RU" dirty="0"/>
          </a:p>
        </p:txBody>
      </p:sp>
      <p:pic>
        <p:nvPicPr>
          <p:cNvPr id="4" name="Picture 8" descr="https://sun9-59.userapi.com/impg/AEwG06SMPBVePERBnanxa2EB7ZXgxc7YOOVKdQ/OzYmRV7bd84.jpg?size=1600x757&amp;quality=95&amp;sign=3b53adf895c709589cfb104ce034485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19400"/>
            <a:ext cx="5038928" cy="3200400"/>
          </a:xfrm>
          <a:prstGeom prst="rect">
            <a:avLst/>
          </a:prstGeom>
          <a:noFill/>
        </p:spPr>
      </p:pic>
      <p:pic>
        <p:nvPicPr>
          <p:cNvPr id="5" name="Picture 2" descr="https://sun9-38.userapi.com/impg/J1nbB0NNDMZh3Ps997ijYivp0upp7CNTJ8r8Uw/YF3Cn0rI4OY.jpg?size=757x1600&amp;quality=95&amp;sign=8b92ee6b46589a514a3cc350733216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1066800" cy="2015067"/>
          </a:xfrm>
          <a:prstGeom prst="rect">
            <a:avLst/>
          </a:prstGeom>
          <a:noFill/>
        </p:spPr>
      </p:pic>
      <p:pic>
        <p:nvPicPr>
          <p:cNvPr id="6" name="Picture 10" descr="https://sun9-2.userapi.com/impg/tEt3HhF9mqgTyfxH6RU-5Bv1-OlYcIRzANem8w/LeiOp7V9dOw.jpg?size=757x1600&amp;quality=95&amp;sign=e85384bf26367aeba430089a1c74f05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1371600" cy="2667000"/>
          </a:xfrm>
          <a:prstGeom prst="rect">
            <a:avLst/>
          </a:prstGeom>
          <a:noFill/>
        </p:spPr>
      </p:pic>
      <p:pic>
        <p:nvPicPr>
          <p:cNvPr id="8" name="Picture 4" descr="https://sun9-72.userapi.com/impg/fE1QthyK8wXFqpGGpmCyMDDwm26IIasGBJZKKQ/0H565IuV5uQ.jpg?size=757x1600&amp;quality=95&amp;sign=d96d6a9750354c7562801403714ccd9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524000"/>
            <a:ext cx="1382268" cy="2921570"/>
          </a:xfrm>
          <a:prstGeom prst="rect">
            <a:avLst/>
          </a:prstGeom>
          <a:noFill/>
        </p:spPr>
      </p:pic>
      <p:pic>
        <p:nvPicPr>
          <p:cNvPr id="9" name="Picture 6" descr="https://sun9-64.userapi.com/impg/imFF4bHL35XCOABLF_nSOd5L5yeMc3DZaSKF2g/xSBJ-NEZC7I.jpg?size=757x1600&amp;quality=95&amp;sign=1269b018303939ea1f44814997c2d0a1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441839"/>
            <a:ext cx="1295400" cy="2416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sun9-west.userapi.com/sun9-48/s/v1/ig2/gDPmTOuIvz7e2SzOg1OR53hgh4fC6-wL1ieGhWZKdVUp6ct7C3-hqCjGBWUA6KPxkiHuoWaxaqjWlaEcGoKAeJr8.jpg?size=1599x1599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267200" cy="3582990"/>
          </a:xfrm>
          <a:prstGeom prst="rect">
            <a:avLst/>
          </a:prstGeom>
          <a:noFill/>
        </p:spPr>
      </p:pic>
      <p:pic>
        <p:nvPicPr>
          <p:cNvPr id="43012" name="Picture 4" descr="https://sun9-west.userapi.com/sun9-62/s/v1/ig2/6jBCGJiaWHbPHdQGP7s8F_7lHlxAed9SmugvVo7-9QERbkyKg_AlZnOgEPdSwRiAPuXDVKqoC6_1jN2WhFLO7SjV.jpg?size=1599x1599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800" y="1066800"/>
            <a:ext cx="8610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проекта-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Познавательно –игровой</a:t>
            </a:r>
            <a:endParaRPr lang="ru-RU" sz="2400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1905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Возраст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детей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26670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Исполнители- 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воспитатели, дети, родители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1000" y="32766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3276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долгосрочный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проект сентябрь 2021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по  май 2022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ctr"/>
            <a:r>
              <a:rPr lang="ru-RU" dirty="0" smtClean="0"/>
              <a:t>Лепка</a:t>
            </a:r>
          </a:p>
        </p:txBody>
      </p:sp>
      <p:pic>
        <p:nvPicPr>
          <p:cNvPr id="45058" name="Picture 2" descr="https://sun9-east.userapi.com/sun9-19/s/v1/ig2/yc2s2eZbvzHapgvRQBflMYoxDR7UrnTpiygaA0Hwug-Aqp_ak6jD2IBFT_1G8JvKLYzTdmk0LmY5Hkci1PcsLNtp.jpg?size=1599x1599&amp;quality=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6400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деятельность, сказка «Теремок»</a:t>
            </a: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ask-18\Desktop\фото детей\1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585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981200"/>
          </a:xfrm>
        </p:spPr>
        <p:txBody>
          <a:bodyPr>
            <a:no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родителями</a:t>
            </a:r>
            <a:b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- Консультации для родителей:</a:t>
            </a:r>
          </a:p>
          <a:p>
            <a:r>
              <a:rPr lang="ru-RU" dirty="0" smtClean="0"/>
              <a:t>- Создание "Книжка- малышка"</a:t>
            </a:r>
          </a:p>
          <a:p>
            <a:r>
              <a:rPr lang="ru-RU" dirty="0" smtClean="0"/>
              <a:t>Изготовление дидактических игр.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40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протяжение учебного года, мы учились составлять группу из однородных предметов и выделять из нее один предмет; сравнивать две равные (неравные) группы предметов на основе взаимного сопоставления элементов (предметов); сравнивать предметы контрастных (одинаковых) размеров; различать геометрические фигуры: круг, квадрат, треугольник; обследовать форму фигур, используя осязание и зрение. Учились ориентироваться в расположении частей своего тела (голова, ноги, правая/левая рука и др.)и в соответствии с этим различать пространственные направления от себя: впереди - позади (сзади, вверху - внизу, справа (слева) - направо (налево).Учились различать правую и левую руки; ориентироваться в контрастных частях суток: день — ночь, утро — вечер.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 концу года дети умеют: группировать предметы по цвету, форме, величине; различать круг и квадрат; понимать слова: впереди — сзади, вверху — внизу, слева —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справа(некоторые дети затрудняются).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показывать, какой из предметов длинный — короткий, широкий — узкий, высокий — низкий.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066800"/>
            <a:ext cx="8458200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изучения темы: «Формирование элементарных математических представлений у детей 3-4 лет », сделала следующие выводы, что работа по формирование элементарных математических представлений у детей 3-4 лет должна осуществляться систематически и последовательно, включаться во все этапы жизнедеятельности детей: режимные моменты (утренний прием, одевание (раздевание), завтрак, обед и т.п.), игры (дидактические, подвижные, сюжетно – ролевые и др.), занятия, трудовую деятельность, прогулки и экскурсии. Особое внимание следует уделять индивидуальной работе с детьми по формирование элементарных математических представлений. Следовательно, работа должна пронизывать весь воспитательно-образовательный процесс. Однако следует помнить: расширение чувствительного опыта детей должно производиться с учетом их возрастных психофизиологических и индивидуальных особенностей.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276600" y="4724400"/>
            <a:ext cx="1905000" cy="1676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239000" y="1447800"/>
            <a:ext cx="1517904" cy="2057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8600" y="533400"/>
            <a:ext cx="1981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447800"/>
            <a:ext cx="8839200" cy="52230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с детских лет занимается математикой, тот развивает внимание, тренирует свой мозг, свою волю, воспитывает настойчивость и упорство в достижении цели»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А.И.Маркушевич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самого раннего возраста начинается всестороннее воспитание будущих граждан современного общества. Реализация этой ответственной задачи возложена на дошкольное образование. Воспитательный процесс, осуществляемый в дошкольных организациях, направлен на умственное, физическое, трудовое, нравственное и эстетическое воспитание 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важнейших задач дошкольного возраста является развитие различных способностей ребенка, в том числе и 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математических.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абстрактно мыслить, анализировать, делать умозаключения 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формируется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протяжении всего детства, но дошкольные годы играют наиболее важную роль в этом процессе. Уже в детском саду много внимания уделяется знакомству с цифрами и числами, развитию устных навыков счета, решению простейших 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математических задач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измерению различных величин по вопросам 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математического развития детей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возраста отражают и проблему готовности ребенка к школе. Главная особенность состоит в том, что задания 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предлагаются в игровой форме.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58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143000"/>
            <a:ext cx="8686800" cy="56323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личности ребенка – это важнейшая цель воспитания и обучения, в том числе и обучения детей математике. Проблема обучения математике в современной жизни приобретает все большее значение. Это объясняется прежде всего бурным развитием математической науки и проникновением ее в различные области знаний. Проблемы автоматизации и компьютеризации производства предполагают наличие у специалистов большинства современных профессий достаточно развитого умения четко и последовательно анализировать изучаемые процессы. Исследования В.В. Даниловой, А.М.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Леушиной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Н.А.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Менчинской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доказывают, что в условиях рационально построенного обучения, учитывая возрастные возможности детей дошкольного возраста, можно сформировать у них научные, хотя и элементарные, начальные математические знания.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763000" cy="3733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усвоения дошкольниками начальных математических представлений, обеспечить успешное развитие способностей и мышления детей. Развивать интеллектуальные способности, познавательную активность, интерес детей к математике и желание творчески применять полученные знания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313688"/>
          </a:xfrm>
        </p:spPr>
        <p:txBody>
          <a:bodyPr>
            <a:norm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(ФГОС ДО)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57246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Способствовать самостоятельному «открытию» детьми свойств природных и рукотворных   объектов. Формирование элементарных математических представлений.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Сравнение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предметов и групп предметов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Развивать умение выражать в речи признаки сходства и различия предметов по цвету, форме, размеру.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Формировать опыт установления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равночисленности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групп предметов путем составления пар; выражения словами, каких предметов больше (меньше), каких поровну.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Развивать умение в простейших случаях находить общий признак группы, состоящей из 3-4 предметов, и находить «лишний» предмет.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и счет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Уточнять представления о понятиях «один» и «много», развивать умение находить в окружающей обстановке много предметов и один предмет.</a:t>
            </a:r>
            <a:r>
              <a:rPr lang="ru-RU" sz="1200" dirty="0" smtClean="0"/>
              <a:t> • Формировать опыт уравнивания количества предметов в группах двумя способами: убирая из группы, где их больше, либо прибавляя к группе, где их меньше.</a:t>
            </a:r>
          </a:p>
          <a:p>
            <a:r>
              <a:rPr lang="ru-RU" sz="1200" dirty="0" smtClean="0"/>
              <a:t>• Формировать первичные представления об образовании числа, соотношении предыдущего и последующего числа.</a:t>
            </a:r>
          </a:p>
          <a:p>
            <a:r>
              <a:rPr lang="ru-RU" sz="1200" dirty="0" smtClean="0"/>
              <a:t>• Развивать умение считать в пределах 3 (и в больших пределах – в зависимости от успехов детей группы) в прямом порядке, при пересчете согласовывать в роде и падеже существительное с числительным.</a:t>
            </a:r>
            <a:r>
              <a:rPr lang="ru-RU" sz="1200" i="1" dirty="0" smtClean="0"/>
              <a:t> </a:t>
            </a:r>
            <a:endParaRPr lang="ru-RU" sz="1200" i="1" dirty="0" smtClean="0"/>
          </a:p>
          <a:p>
            <a:pPr algn="ctr"/>
            <a:r>
              <a:rPr lang="ru-RU" sz="1200" i="1" dirty="0" smtClean="0"/>
              <a:t>Величины</a:t>
            </a:r>
            <a:endParaRPr lang="ru-RU" sz="1200" dirty="0" smtClean="0"/>
          </a:p>
          <a:p>
            <a:r>
              <a:rPr lang="ru-RU" sz="1200" dirty="0" smtClean="0"/>
              <a:t>• Формировать и уточнять представления о пространственных отношениях «большой – маленький», «длинный – короткий», «высокий –низкий», «широкий – узкий», развивать умение узнавать и называть размеры предмета относительно других (самый большой, поменьше, самый маленький).</a:t>
            </a:r>
          </a:p>
          <a:p>
            <a:r>
              <a:rPr lang="ru-RU" sz="1200" dirty="0" smtClean="0"/>
              <a:t>• Развивать умение сравнивать два предмета непосредственно по длине, высоте, пользуясь приемами наложения и приложения.</a:t>
            </a:r>
          </a:p>
          <a:p>
            <a:pPr algn="ctr"/>
            <a:r>
              <a:rPr lang="ru-RU" sz="1200" i="1" dirty="0" smtClean="0"/>
              <a:t>Геометрические формы</a:t>
            </a:r>
            <a:endParaRPr lang="ru-RU" sz="1200" dirty="0" smtClean="0"/>
          </a:p>
          <a:p>
            <a:r>
              <a:rPr lang="ru-RU" sz="1200" dirty="0" smtClean="0"/>
              <a:t>• Формировать представления геометрических фигурах: круг, треугольник, шар; развивать умение находить сходные с ними формы в окружающих предметах.</a:t>
            </a:r>
          </a:p>
          <a:p>
            <a:pPr algn="ctr"/>
            <a:r>
              <a:rPr lang="ru-RU" sz="1200" i="1" dirty="0" smtClean="0"/>
              <a:t>Пространственно-временные представления</a:t>
            </a:r>
            <a:endParaRPr lang="ru-RU" sz="1200" dirty="0" smtClean="0"/>
          </a:p>
          <a:p>
            <a:r>
              <a:rPr lang="ru-RU" sz="1200" dirty="0" smtClean="0"/>
              <a:t>• Помогать осваивать умение различать правую и левую руку.</a:t>
            </a:r>
          </a:p>
          <a:p>
            <a:r>
              <a:rPr lang="ru-RU" sz="1200" dirty="0" smtClean="0"/>
              <a:t>• Развивать умение ориентироваться в расположении частей своего тела и в соответствии с ними различать пространственные направления от себя: вверху – внизу, впереди – сзади, справа – слева.</a:t>
            </a:r>
          </a:p>
          <a:p>
            <a:r>
              <a:rPr lang="ru-RU" sz="1200" dirty="0" smtClean="0"/>
              <a:t>• Развивать умение в простейших случаях устанавливать последовательность событий, различать части суток: утро – день – вечер – ночь.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610600" cy="4038600"/>
          </a:xfrm>
        </p:spPr>
        <p:txBody>
          <a:bodyPr>
            <a:no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</a:rPr>
              <a:t>Д</a:t>
            </a:r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ействия  проводимые в процессе работы над темой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литературы по теме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интернет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ресурсов.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дидактических игр по темам.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-Изготовление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 считалочек для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pPr algn="ctr"/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 Подготовительный </a:t>
            </a:r>
            <a:r>
              <a:rPr lang="ru-RU" sz="4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40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организационном этапе я составила план мероприятий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реализации проекта,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Изучила современные требования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содержанию и организации работы по формированию математических представлений детей младшего дошкольного возраста в соответствие с ФГОС.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Изучила методическую литературу.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Планировала предстоящую деятельность, направленную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реализацию проекта.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Подбирала методический материал, иллюстрации, фотографии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данной теме.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Выявляла компетентность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родителей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вовлекала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в процесс реализации проекта.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Провела анкетирования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родителей "Выявление интересов и знаний родителей воспитанников по вопросам математического развития и воспитания дошкольников".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Пополнила математический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уголк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новыми дидактическими играми.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-формирующий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 данном этапе велась по плану реализации проекта. Реализация проекта проводилась через разные виды деятельности.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Совместная деятельность с детьми: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Проведение дидактических игр</a:t>
            </a:r>
          </a:p>
          <a:p>
            <a:pPr>
              <a:lnSpc>
                <a:spcPct val="1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Проведение пальчиковых игр: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Чтение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Изготовление картотек: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Проведение подвижных игр:</a:t>
            </a:r>
          </a:p>
          <a:p>
            <a:pPr>
              <a:lnSpc>
                <a:spcPct val="1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 деятельность с родителями</a:t>
            </a:r>
          </a:p>
          <a:p>
            <a:pPr>
              <a:lnSpc>
                <a:spcPct val="1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Консультации для родителей:</a:t>
            </a:r>
          </a:p>
          <a:p>
            <a:pPr>
              <a:lnSpc>
                <a:spcPct val="17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"Книжка- малышка"</a:t>
            </a:r>
          </a:p>
          <a:p>
            <a:pPr algn="ctr">
              <a:buNone/>
            </a:pPr>
            <a:r>
              <a:rPr lang="ru-RU" sz="4700" i="1" dirty="0" smtClean="0">
                <a:latin typeface="Times New Roman" pitchFamily="18" charset="0"/>
                <a:cs typeface="Times New Roman" pitchFamily="18" charset="0"/>
              </a:rPr>
              <a:t>     3 </a:t>
            </a:r>
            <a:r>
              <a:rPr lang="ru-RU" sz="4700" i="1" dirty="0" smtClean="0">
                <a:latin typeface="Times New Roman" pitchFamily="18" charset="0"/>
                <a:cs typeface="Times New Roman" pitchFamily="18" charset="0"/>
              </a:rPr>
              <a:t>этап -заключительный</a:t>
            </a:r>
            <a:endParaRPr lang="ru-RU" sz="4700" dirty="0" smtClean="0"/>
          </a:p>
          <a:p>
            <a:r>
              <a:rPr lang="ru-RU" dirty="0" smtClean="0"/>
              <a:t>Анализ подведения итогов работы. Третий этап включает в себя презентацию проекта.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595</TotalTime>
  <Words>1321</Words>
  <PresentationFormat>Экран (4:3)</PresentationFormat>
  <Paragraphs>109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Актуальность темы</vt:lpstr>
      <vt:lpstr>Проблема</vt:lpstr>
      <vt:lpstr>                          Цель:  Создать условия для усвоения дошкольниками начальных математических представлений, обеспечить успешное развитие способностей и мышления детей. Развивать интеллектуальные способности, познавательную активность, интерес детей к математике и желание творчески применять полученные знания.</vt:lpstr>
      <vt:lpstr>Задачи (ФГОС ДО) </vt:lpstr>
      <vt:lpstr>Действия  проводимые в процессе работы над темой: Изучение литературы по теме, Использование интернет ресурсов. Изготовление дидактических игр по темам. -Изготовление картотек считалочек для детей.  </vt:lpstr>
      <vt:lpstr>1 этап Подготовительный этап</vt:lpstr>
      <vt:lpstr>2 этап -формирующий.</vt:lpstr>
      <vt:lpstr>Пути реализации проекта:</vt:lpstr>
      <vt:lpstr>Дидактические игры:</vt:lpstr>
      <vt:lpstr>Образовательная деятельность </vt:lpstr>
      <vt:lpstr>Слайд 13</vt:lpstr>
      <vt:lpstr>Геометрические пуговицы</vt:lpstr>
      <vt:lpstr>Палочки  Кюизенера</vt:lpstr>
      <vt:lpstr>Геоборд</vt:lpstr>
      <vt:lpstr>Математические пазлы</vt:lpstr>
      <vt:lpstr>Образовательная деятельность</vt:lpstr>
      <vt:lpstr>Слайд 19</vt:lpstr>
      <vt:lpstr>Образовательная деятельность</vt:lpstr>
      <vt:lpstr>Театрализованная деятельность, сказка «Теремок»</vt:lpstr>
      <vt:lpstr>Совместная деятельность с родителями </vt:lpstr>
      <vt:lpstr>Результаты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ask-18</dc:creator>
  <cp:lastModifiedBy>ask-18</cp:lastModifiedBy>
  <cp:revision>68</cp:revision>
  <dcterms:created xsi:type="dcterms:W3CDTF">2022-04-05T06:26:03Z</dcterms:created>
  <dcterms:modified xsi:type="dcterms:W3CDTF">2022-05-30T19:53:48Z</dcterms:modified>
</cp:coreProperties>
</file>