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58" r:id="rId5"/>
    <p:sldId id="263" r:id="rId6"/>
    <p:sldId id="261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72" r:id="rId17"/>
    <p:sldId id="271" r:id="rId1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B85"/>
    <a:srgbClr val="ECE713"/>
    <a:srgbClr val="F8F83A"/>
    <a:srgbClr val="DAE54D"/>
    <a:srgbClr val="DCE86A"/>
    <a:srgbClr val="E2EC84"/>
    <a:srgbClr val="DCEA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10" y="-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9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15D8C-2AA8-49D3-BFE8-EA2912D504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B5398-671B-4F38-B3AA-1E260E6F5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B5398-671B-4F38-B3AA-1E260E6F526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B5398-671B-4F38-B3AA-1E260E6F526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C0D79-BBE7-4E15-B588-1D2951699AFB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7524-4D67-4284-9487-84C3EA391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8;&#1079;&#1091;&#1095;&#1072;&#1077;&#1084;%20&#1094;&#1074;&#1077;&#1090;&#1072;.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57;&#1077;&#1085;&#1089;&#1086;&#1088;&#1080;&#1082;&#1072;.%20&#1082;&#1072;&#1088;&#1090;&#1080;&#1085;&#1082;&#1080;%201.docx" TargetMode="External"/><Relationship Id="rId4" Type="http://schemas.openxmlformats.org/officeDocument/2006/relationships/hyperlink" Target="&#1057;&#1077;&#1085;&#1089;&#1086;&#1088;&#1080;&#1082;&#1072;.%20&#1050;&#1072;&#1088;&#1090;&#1080;&#1085;&#1082;&#1080;.doc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2;&#1079;&#1085;&#1086;&#1094;&#1074;&#1077;&#1090;&#1085;&#1099;&#1077;%20&#1092;&#1080;&#1079;&#1082;&#1091;&#1083;&#1100;&#1090;&#1084;&#1080;&#1085;&#1091;&#1090;&#1082;&#1080;.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48;&#1075;&#1088;&#1072;&#1103;%20&#1094;&#1074;&#1077;&#1090;&#1072;..docx" TargetMode="External"/><Relationship Id="rId4" Type="http://schemas.openxmlformats.org/officeDocument/2006/relationships/hyperlink" Target="&#1055;&#1086;&#1076;&#1074;&#1080;&#1078;&#1085;&#1099;&#1077;%20&#1080;&#1075;&#1088;&#1099;%20&#1076;&#1083;&#1103;%20&#1076;&#1077;&#1090;&#1077;&#1081;%203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57;&#1090;&#1080;&#1093;&#1080;%20&#1087;&#1088;&#1086;%20&#1094;&#1074;&#1077;&#1090;.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9;&#1080;&#1093;&#1086;&#1083;&#1086;&#1075;&#1080;&#1103;%20&#1094;&#1074;&#1077;&#1090;&#1072;..doc" TargetMode="External"/><Relationship Id="rId3" Type="http://schemas.openxmlformats.org/officeDocument/2006/relationships/hyperlink" Target="&#1042;&#1089;&#1077;%20&#1074;&#1086;%20&#1082;&#1088;&#1091;&#1075;%20&#1080;&#1084;&#1077;&#1077;&#1090;%20&#1094;&#1074;&#1077;&#1090;..docx" TargetMode="External"/><Relationship Id="rId7" Type="http://schemas.openxmlformats.org/officeDocument/2006/relationships/hyperlink" Target="&#1050;&#1072;&#1082;&#1086;&#1081;%20&#1094;&#1074;&#1077;&#1090;%20&#1087;&#1088;&#1077;&#1076;&#1087;&#1086;&#1095;&#1080;&#1090;&#1072;&#1077;&#1090;%20&#1074;&#1072;&#1096;%20&#1088;&#1077;&#1073;&#1077;&#1085;&#1086;&#1082;..do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0;&#1072;&#1082;&#1086;&#1075;&#1086;%20&#1094;&#1074;&#1077;&#1090;&#1072;%20&#1074;&#1072;&#1096;%20&#1088;&#1077;&#1073;&#1077;&#1085;&#1086;&#1082;..ppt" TargetMode="External"/><Relationship Id="rId5" Type="http://schemas.openxmlformats.org/officeDocument/2006/relationships/hyperlink" Target="&#1050;&#1072;&#1082;%20&#1085;&#1072;&#1091;&#1095;&#1080;&#1090;&#1100;%20&#1088;&#1077;&#1073;&#1077;&#1085;&#1082;&#1072;%20&#1088;&#1072;&#1079;&#1083;&#1080;&#1095;.%20&#1094;&#1074;&#1077;&#1090;&#1072;..docx" TargetMode="External"/><Relationship Id="rId4" Type="http://schemas.openxmlformats.org/officeDocument/2006/relationships/hyperlink" Target="&#1047;&#1085;&#1072;&#1082;&#1086;&#1084;&#1080;&#1084;%20&#1076;&#1077;&#1090;&#1077;&#1081;%20&#1089;%20&#1094;&#1074;&#1077;&#1090;&#1086;&#1084;..doc" TargetMode="External"/><Relationship Id="rId9" Type="http://schemas.openxmlformats.org/officeDocument/2006/relationships/hyperlink" Target="&#1056;&#1072;&#1079;&#1085;&#1086;&#1094;&#1074;&#1077;&#1090;&#1085;&#1099;&#1077;%20&#1076;&#1077;&#1090;&#1080;..ppt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72;&#1084;&#1072;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g1.liveinternet.ru/images/attach/c/5/86/192/86192987_large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 rot="16200000">
            <a:off x="1733622" y="5691315"/>
            <a:ext cx="273630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entury Gothic" pitchFamily="34" charset="0"/>
                <a:cs typeface="Times New Roman" pitchFamily="18" charset="0"/>
              </a:rPr>
              <a:t>  МДОУ «Петушок»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entury Gothic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entury Gothic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entury Gothic" pitchFamily="34" charset="0"/>
                <a:cs typeface="Times New Roman" pitchFamily="18" charset="0"/>
              </a:rPr>
              <a:t>  г. Мышкин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entury Gothic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entury Gothic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entury Gothic" pitchFamily="34" charset="0"/>
                <a:cs typeface="Times New Roman" pitchFamily="18" charset="0"/>
              </a:rPr>
              <a:t>     Ноябрь 2015г.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696" y="3851920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Воспитатель 1кв. категории: Иванова Светлана Михайловна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42900" y="4230529"/>
          <a:ext cx="6172200" cy="1840230"/>
        </p:xfrm>
        <a:graphic>
          <a:graphicData uri="http://schemas.openxmlformats.org/drawingml/2006/table">
            <a:tbl>
              <a:tblPr/>
              <a:tblGrid>
                <a:gridCol w="2335236"/>
                <a:gridCol w="2002892"/>
                <a:gridCol w="1834072"/>
              </a:tblGrid>
              <a:tr h="519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Bookman Old Style"/>
                          <a:ea typeface="Times New Roman"/>
                        </a:rPr>
                        <a:t>Деятельность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Bookman Old Style"/>
                          <a:ea typeface="Times New Roman"/>
                        </a:rPr>
                        <a:t> педагога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46" marR="63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Bookman Old Style"/>
                          <a:ea typeface="Times New Roman"/>
                        </a:rPr>
                        <a:t>Деятельность детей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46" marR="63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Bookman Old Style"/>
                          <a:ea typeface="Times New Roman"/>
                        </a:rPr>
                        <a:t>Деятельность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Bookman Old Style"/>
                          <a:ea typeface="Times New Roman"/>
                        </a:rPr>
                        <a:t>родителей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46" marR="63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</a:rPr>
                        <a:t>1. Оформление выставки  «В гостях у красок», «Веселые кружочки».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</a:rPr>
                        <a:t>2.Подготовка и организация презентации.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46" marR="63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500">
                          <a:latin typeface="Times New Roman"/>
                          <a:ea typeface="Times New Roman"/>
                        </a:rPr>
                        <a:t>Участие в презентации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500">
                          <a:latin typeface="Times New Roman"/>
                          <a:ea typeface="Times New Roman"/>
                        </a:rPr>
                        <a:t>(обыгрывание).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46" marR="63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</a:rPr>
                        <a:t>Участие в презентации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</a:rPr>
                        <a:t>«В гостях у красок», «Веселые кружочки».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46" marR="63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60648" y="395536"/>
            <a:ext cx="6336704" cy="8496944"/>
          </a:xfrm>
          <a:prstGeom prst="roundRect">
            <a:avLst>
              <a:gd name="adj" fmla="val 8337"/>
            </a:avLst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48497" y="467544"/>
            <a:ext cx="6609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этап  - презентационный с 02.12. по 04.12.2011 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2657" y="971600"/>
          <a:ext cx="6192686" cy="2523744"/>
        </p:xfrm>
        <a:graphic>
          <a:graphicData uri="http://schemas.openxmlformats.org/drawingml/2006/table">
            <a:tbl>
              <a:tblPr/>
              <a:tblGrid>
                <a:gridCol w="2520279"/>
                <a:gridCol w="1656184"/>
                <a:gridCol w="2016223"/>
              </a:tblGrid>
              <a:tr h="49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педагога</a:t>
                      </a: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 детей</a:t>
                      </a: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родителей </a:t>
                      </a: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Оформление выставки 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«В гостях у красок».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2.Подготовка и организация презентации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картинки (для </a:t>
                      </a:r>
                      <a:r>
                        <a:rPr lang="ru-RU" sz="16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дид</a:t>
                      </a:r>
                      <a:r>
                        <a:rPr lang="ru-RU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игр).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3" action="ppaction://hlinkfile"/>
                        </a:rPr>
                        <a:t>1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4" action="ppaction://hlinkfile"/>
                        </a:rPr>
                        <a:t> 2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5" action="ppaction://hlinkfile"/>
                        </a:rPr>
                        <a:t>3,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Участие в презентации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(обыгрывание).</a:t>
                      </a: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Участие в презентации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«Изучаем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цвета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»,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5284" y="1986058"/>
          <a:ext cx="2567432" cy="6329172"/>
        </p:xfrm>
        <a:graphic>
          <a:graphicData uri="http://schemas.openxmlformats.org/drawingml/2006/table">
            <a:tbl>
              <a:tblPr/>
              <a:tblGrid>
                <a:gridCol w="603860"/>
                <a:gridCol w="1082943"/>
                <a:gridCol w="880629"/>
              </a:tblGrid>
              <a:tr h="355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Bookman Old Style"/>
                          <a:ea typeface="Times New Roman"/>
                        </a:rPr>
                        <a:t>Деятельность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Bookman Old Style"/>
                          <a:ea typeface="Times New Roman"/>
                        </a:rPr>
                        <a:t>Название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Bookman Old Style"/>
                          <a:ea typeface="Times New Roman"/>
                        </a:rPr>
                        <a:t>Программные задачи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1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Коммуникативная деятельность  +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Продуктивная деятельность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1. «Путешествие в белую сказку»  «Барашек» (аппликация)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2. «Путешествие в красную сказку»  «Яблоки» (аппликация)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3. «Путешествие в оранжевую сказку»  «Цветы» (аппликация)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4. «Путешествие в желтую сказку» «Цыплята» (аппликация)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5. «Путешествие в зеленую сказку» «Лягушонок» (апплик.)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6. «Путешествие в голубую сказку» «Зайчик» (аппликация)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7. «Путешествие в синюю сказку» «Рыбки» (аппликация)                 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8. «Путешествие в фиолетовую сказку» Коллективная аппликация «Гусеница», «Цветик – семицветик»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700" spc="-45">
                          <a:latin typeface="Times New Roman"/>
                          <a:ea typeface="Times New Roman"/>
                        </a:rPr>
                        <a:t>Обучение согласованию данных прилагательных с существительными в </a:t>
                      </a:r>
                      <a:r>
                        <a:rPr lang="ru-RU" sz="700">
                          <a:latin typeface="Times New Roman"/>
                          <a:ea typeface="Times New Roman"/>
                        </a:rPr>
                        <a:t>роде,    падеже (например, красный, красная, красное).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2. Закрепление дифференциации семи цветов спектра.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ru-RU" sz="700">
                          <a:latin typeface="Times New Roman"/>
                          <a:ea typeface="Times New Roman"/>
                        </a:rPr>
                        <a:t>Закрепить получение оранжевой (фиолетовой, голубой) краски из двух других.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30">
                          <a:latin typeface="Times New Roman"/>
                          <a:ea typeface="Times New Roman"/>
                        </a:rPr>
                        <a:t>4.</a:t>
                      </a:r>
                      <a:r>
                        <a:rPr lang="ru-RU" sz="700" spc="-70">
                          <a:latin typeface="Times New Roman"/>
                          <a:ea typeface="Times New Roman"/>
                        </a:rPr>
                        <a:t>Закрепить понятия «овощи», «фрукты», «ягоды»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97710" algn="l"/>
                        </a:tabLst>
                      </a:pPr>
                      <a:r>
                        <a:rPr lang="ru-RU" sz="700" spc="-70">
                          <a:latin typeface="Times New Roman"/>
                          <a:ea typeface="Times New Roman"/>
                        </a:rPr>
                        <a:t>5. </a:t>
                      </a:r>
                      <a:r>
                        <a:rPr lang="ru-RU" sz="700" spc="-30">
                          <a:latin typeface="Times New Roman"/>
                          <a:ea typeface="Times New Roman"/>
                        </a:rPr>
                        <a:t>Воспитание бережного отношения к природе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97710" algn="l"/>
                        </a:tabLst>
                      </a:pPr>
                      <a:r>
                        <a:rPr lang="ru-RU" sz="700" spc="-70">
                          <a:latin typeface="Times New Roman"/>
                          <a:ea typeface="Times New Roman"/>
                        </a:rPr>
                        <a:t>6. Вызвать интерес к совместной творческой деятельности.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9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Изобразительная деятельность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«В гостях у красок»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Расширить и разнообразить образный ряд – создать ситуацию для свободного, творческого рисования.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290">
                <a:tc>
                  <a:txBody>
                    <a:bodyPr/>
                    <a:lstStyle/>
                    <a:p>
                      <a:pPr marR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Экспериментальная деятельность 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Опыты -  «Смешивание красок – получение оранжевой, фиолетовой, зеленой, голубой»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Опыт – «Окрашивание ватных дисков»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Познакомить с цветами радуги. Получить оранжевый, зеленый, фиолетовый, голубой смешиванием двух цветов.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Познакомить с новым способом окрашивания ватных дисков (цветной водой)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Оформление выставки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700" spc="-40">
                          <a:latin typeface="Times New Roman"/>
                          <a:ea typeface="Times New Roman"/>
                        </a:rPr>
                        <a:t>«В гостях у красок»</a:t>
                      </a:r>
                      <a:endParaRPr lang="ru-RU" sz="60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395536"/>
            <a:ext cx="6192688" cy="8424936"/>
          </a:xfrm>
          <a:prstGeom prst="roundRect">
            <a:avLst>
              <a:gd name="adj" fmla="val 9714"/>
            </a:avLst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52736" y="467544"/>
            <a:ext cx="47227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 реализации проекта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Тематическое планирование занятий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60648" y="1259632"/>
          <a:ext cx="6336705" cy="6967728"/>
        </p:xfrm>
        <a:graphic>
          <a:graphicData uri="http://schemas.openxmlformats.org/drawingml/2006/table">
            <a:tbl>
              <a:tblPr/>
              <a:tblGrid>
                <a:gridCol w="1080120"/>
                <a:gridCol w="2808312"/>
                <a:gridCol w="2448273"/>
              </a:tblGrid>
              <a:tr h="2468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Деят-ть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Название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Программные задачи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0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Коммун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  +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Продук-ная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«Путешествие в белую сказку»  «Барашек» (аппликация)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«Путешествие в красную сказку»  «Яблоки» (аппликация)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«Путешествие в оранжевую сказку»  «Цветы» (аппликация)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«Путешествие в желтую сказку» «Цыплята» (аппликация)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«Путешествие в зеленую сказку» «Лягушонок» (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апплик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«Путешествие в голубую сказку» «Зайчик» (аппликация)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 «Путешествие в синюю сказку» «Рыбки» (аппликация)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 «Путешествие в фиолетовую сказку» Коллективная аппликация «Гусеница», «Цветик –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семицветик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1.Обучение согласованию данных прилагательных с существительными в роде,    падеже (например, красный, красная, красное).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Закрепление дифференциации семи цветов спектра.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Закрепить получение оранжевой (фиолетовой, голубой) краски из двух других.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4.Закрепить понятия «овощи», «фрукты», «ягоды»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Воспитание бережного отношения к природе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Вызвать интерес к совместной творческой деятельности.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Изо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«В гостях у красок»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Расширить и разнообразить образный ряд – создать ситуацию для свободного, творческого рисования.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731">
                <a:tc>
                  <a:txBody>
                    <a:bodyPr/>
                    <a:lstStyle/>
                    <a:p>
                      <a:pPr marR="44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Экспериментальная деятельность 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Опыты -  «Смешивание красок – получение оранжевой, фиолетовой, зеленой, голубой»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Опыт – «Окрашивание ватных дисков»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Познакомить с цветами радуги. Получить оранжевый, зеленый, фиолетовый, голубой смешиванием двух цветов.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Познакомить с новым способом окрашивания ватных дисков (цветной водой)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Оформление выставки</a:t>
                      </a: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2920" algn="l"/>
                          <a:tab pos="1997710" algn="l"/>
                        </a:tabLst>
                      </a:pPr>
                      <a:r>
                        <a:rPr lang="ru-RU" sz="1200" spc="-4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«В гостях у красок»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6840" marR="16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42900" y="3141064"/>
          <a:ext cx="6172200" cy="4019160"/>
        </p:xfrm>
        <a:graphic>
          <a:graphicData uri="http://schemas.openxmlformats.org/drawingml/2006/table">
            <a:tbl>
              <a:tblPr/>
              <a:tblGrid>
                <a:gridCol w="1424544"/>
                <a:gridCol w="2610840"/>
                <a:gridCol w="2136816"/>
              </a:tblGrid>
              <a:tr h="3215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Вид игры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Название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Цель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0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Физминутки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«Красные», «Оранжевые», «Желтые», «Зеленые», «Голубые», «Синие».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Развивать активность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детей в процессе двигательной деятельности.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0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Подвижные игры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«Догони такую же ленточку», «Найди свой домик», «Цветные автомобили».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Развивать активность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детей в процессе двигательной деятельности.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Дидактическая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игра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«Радуга», «Спрячь мышку», «Подбери ниточку к шарику», «Цветик – семицветик», «Собери яблоко», «Подбери чашки к блюдцам», «Цветные крышечки», «Закрой дверку в домике» и т.п.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Закреплять представления о цветах, учить детей выделять цвета, отвлекаясь от других признаков предметов.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60648" y="323528"/>
            <a:ext cx="6264696" cy="8568952"/>
          </a:xfrm>
          <a:prstGeom prst="roundRect">
            <a:avLst>
              <a:gd name="adj" fmla="val 11983"/>
            </a:avLst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77082" y="280065"/>
            <a:ext cx="23038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Игры для детей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60649" y="899592"/>
          <a:ext cx="6192688" cy="5132832"/>
        </p:xfrm>
        <a:graphic>
          <a:graphicData uri="http://schemas.openxmlformats.org/drawingml/2006/table">
            <a:tbl>
              <a:tblPr/>
              <a:tblGrid>
                <a:gridCol w="1429273"/>
                <a:gridCol w="2619507"/>
                <a:gridCol w="2143908"/>
              </a:tblGrid>
              <a:tr h="2381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Вид игры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Название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Цель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3" action="ppaction://hlinkfile"/>
                        </a:rPr>
                        <a:t>Физкультминутки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«Красные», «Оранжевые», «Желтые», «Зеленые», «Голубые», «Синие».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Развивать активность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детей в процессе двигательной деятельности.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4" action="ppaction://hlinkfile"/>
                        </a:rPr>
                        <a:t>Подвижные игры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«Догони такую же ленточку», «Найди свой домик», «Цветные автомобили».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Развивать активность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детей в процессе двигательной деятельности.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5" action="ppaction://hlinkfile"/>
                        </a:rPr>
                        <a:t>Дидактическая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5" action="ppaction://hlinkfile"/>
                        </a:rPr>
                        <a:t>игра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«Радуга»,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«Карандаши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в стаканчике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»,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«Подбери ниточку к шарику», «Цветик –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семицветик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», «Собери яблоко», «Подбери чашки к блюдцам», «Цветные крышечки», «Закрой дверку в домике» и т.п.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Закреплять представления о цветах, учить детей выделять цвета, отвлекаясь от других признаков предметов.</a:t>
                      </a:r>
                    </a:p>
                  </a:txBody>
                  <a:tcPr marL="44657" marR="4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307545" y="1854994"/>
          <a:ext cx="4242909" cy="6591300"/>
        </p:xfrm>
        <a:graphic>
          <a:graphicData uri="http://schemas.openxmlformats.org/drawingml/2006/table">
            <a:tbl>
              <a:tblPr/>
              <a:tblGrid>
                <a:gridCol w="3080496"/>
                <a:gridCol w="1162413"/>
              </a:tblGrid>
              <a:tr h="2210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Bookman Old Style"/>
                          <a:ea typeface="Times New Roman"/>
                        </a:rPr>
                        <a:t>Мероприятия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Bookman Old Style"/>
                          <a:ea typeface="Times New Roman"/>
                        </a:rPr>
                        <a:t>Сроки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Рассматривание радуги на картинках.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Рассматривание одежды воспитанников с называнием цвета, дидактические игры.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3-4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Опыты: смешивание красок,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Опыты: окрашивание ватных дисков.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5-6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Коммуникативная деятельность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«Путешествие в белую сказку»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Продуктивная деятельность «Барашек» (аппликация)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9-10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Коммуникативная деятельность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«Путешествие в красную сказку»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Продуктивная деятельность «Яблоки» (аппликация)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11-12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Коммуникативная деятельность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«Путешествие в оранжевую сказку»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Продуктивная деятельность «Цветы» (аппликация)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13и16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Коммуникативная деятельность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«Путешествие в желтую сказку»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Продуктивная деятельность «Цыплята» (аппликация)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17-18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Коммуникативная деятельность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«Путешествие в зеленую сказку»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Продуктивная деятельность «Лягушонок» (аппликация)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19-20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Коммуникативная деятельность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«Путешествие в голубую сказку»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Продуктивная деятельность «Зайчик» (аппликация)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23-24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Коммуникативная деятельность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«Путешествие в синюю сказку»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Продуктивная деятельность «Рыбки» (аппликация)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25-26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Коммуникативная деятельность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«Путешествие в фиолетовую сказку»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Продуктивная деятельность 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Коллективная аппликация «Гусеница», «Цветик –семицветик»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27и30 ноября 2015г.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Подведение итогов: Чтение художественной литературы, стихов про цвета, радугу, физкультминуток, подвижных игр, дидактических игр, просмотр выставки.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с 1-4 ноября 2015г.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1443" marR="4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323528"/>
            <a:ext cx="6192688" cy="8496944"/>
          </a:xfrm>
          <a:prstGeom prst="roundRect">
            <a:avLst>
              <a:gd name="adj" fmla="val 9336"/>
            </a:avLst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5152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Перспективное планирование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2656" y="755576"/>
          <a:ext cx="6264696" cy="8321040"/>
        </p:xfrm>
        <a:graphic>
          <a:graphicData uri="http://schemas.openxmlformats.org/drawingml/2006/table">
            <a:tbl>
              <a:tblPr/>
              <a:tblGrid>
                <a:gridCol w="4896544"/>
                <a:gridCol w="1368152"/>
              </a:tblGrid>
              <a:tr h="177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Мероприятия</a:t>
                      </a:r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Сроки</a:t>
                      </a:r>
                      <a:endParaRPr lang="ru-RU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Рассматривание радуги на картинках.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2.11.2015г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Рассматривание: 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одежды воспитанников с называнием цвета, дидактические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игры,</a:t>
                      </a:r>
                      <a:r>
                        <a:rPr lang="ru-RU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картинки (для </a:t>
                      </a:r>
                      <a:r>
                        <a:rPr lang="ru-RU" sz="1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дид</a:t>
                      </a:r>
                      <a:r>
                        <a:rPr lang="ru-RU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игр).</a:t>
                      </a:r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3-4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 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2015г.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Опыты: смешивание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красок, окрашивание 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ватных дисков.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5-6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</a:t>
                      </a:r>
                      <a:r>
                        <a:rPr lang="ru-RU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2015г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Коммуникативная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«Путешествие в белую сказку»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Продуктивная деятельность «Барашек» (аппликация)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9-10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</a:t>
                      </a:r>
                      <a:r>
                        <a:rPr lang="ru-RU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2015г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Коммуникативная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«Путешествие в красную сказку»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Продуктивная деятельность «Яблоки» (аппликация)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11-12.11.2015г</a:t>
                      </a:r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Коммуникативная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«Путешествие в оранжевую сказку»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Продуктивная деятельность «Цветы» (аппликация)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13и16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11.2015г</a:t>
                      </a:r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Коммуникативная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«Путешествие в желтую сказку»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Продуктивная деятельность «Цыплята» (аппликация)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17-18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11.2015г</a:t>
                      </a:r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Коммуникативная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«Путешествие в зеленую сказку»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Продуктивная деятельность «Лягушонок» (аппликация)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19-20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11.2015г</a:t>
                      </a:r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Коммуникативная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«Путешествие в голубую сказку»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Продуктивная деятельность «Зайчик» (аппликация)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23-24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11.2015г</a:t>
                      </a:r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Коммуникативная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«Путешествие в синюю сказку»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Продуктивная деятельность «Рыбки» (аппликация)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25-26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11.2015г</a:t>
                      </a:r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Коммуникативная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«Путешествие в фиолетовую сказку»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Продуктивная деятельность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Колная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аппликация «Гусеница», «Цветик –</a:t>
                      </a:r>
                      <a:r>
                        <a:rPr lang="ru-RU" sz="1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семицветик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»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27и30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11.2015г</a:t>
                      </a:r>
                      <a:endParaRPr lang="ru-RU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Подведение итогов: Чтение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худ. 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литературы,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3" action="ppaction://hlinkfile"/>
                        </a:rPr>
                        <a:t>стихов</a:t>
                      </a:r>
                      <a:r>
                        <a:rPr lang="ru-RU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3" action="ppaction://hlinkfile"/>
                        </a:rPr>
                        <a:t> и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3" action="ppaction://hlinkfile"/>
                        </a:rPr>
                        <a:t>загадок 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3" action="ppaction://hlinkfile"/>
                        </a:rPr>
                        <a:t>про цвета, радугу, 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физкультминуток, подвижных игр, дидактических игр, просмотр выставки.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 1-4 </a:t>
                      </a:r>
                      <a:r>
                        <a:rPr lang="ru-RU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12.2015г</a:t>
                      </a:r>
                      <a:r>
                        <a:rPr lang="ru-RU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20934" marR="2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60648" y="395536"/>
            <a:ext cx="6336704" cy="8424936"/>
          </a:xfrm>
          <a:prstGeom prst="roundRect">
            <a:avLst>
              <a:gd name="adj" fmla="val 13360"/>
            </a:avLst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4664" y="467544"/>
            <a:ext cx="61926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Консультации для родителей: 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file"/>
              </a:rPr>
              <a:t>Все во круг имеет цвет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4" action="ppaction://hlinkfile"/>
              </a:rPr>
              <a:t>Знакомим детей с цветом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5" action="ppaction://hlinkfile"/>
              </a:rPr>
              <a:t>Как научить ребенка различать цвета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6" action="ppaction://hlinkpres?slideindex=1&amp;slidetitle="/>
              </a:rPr>
              <a:t>Какого цвета ваш ребенок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7" action="ppaction://hlinkfile"/>
              </a:rPr>
              <a:t>Какой цвет предпочитает ваш ребенок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8" action="ppaction://hlinkfile"/>
              </a:rPr>
              <a:t>Психология цвета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9" action="ppaction://hlinkpres?slideindex=1&amp;slidetitle="/>
              </a:rPr>
              <a:t>Разноцветные дети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60648" y="323528"/>
            <a:ext cx="6264696" cy="8496944"/>
          </a:xfrm>
          <a:prstGeom prst="roundRect">
            <a:avLst>
              <a:gd name="adj" fmla="val 13322"/>
            </a:avLst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Bookman Old Style" pitchFamily="18" charset="0"/>
              <a:ea typeface="Tahoma" pitchFamily="34" charset="0"/>
              <a:cs typeface="Tahom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32656" y="467544"/>
            <a:ext cx="619268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 детей: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 детей сформировались элементарные представления о сенсорных эталон цвета (семи цветах спектра).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 детей появился интерес и желание принимать участие в совместной деятельности.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Пополнился активный словарь детей (новыми словами).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 родителей: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Участие родителей в пополнении и изготовлении дидактических игр для выставки и РППС.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 Родителей появился интерес к сенсорному воспитанию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60648" y="251520"/>
            <a:ext cx="6264696" cy="8640960"/>
          </a:xfrm>
          <a:prstGeom prst="roundRect">
            <a:avLst>
              <a:gd name="adj" fmla="val 13930"/>
            </a:avLst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4664" y="221323"/>
            <a:ext cx="6120680" cy="800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Литература: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Бабаева Т.И. , Михайлова З.А. Программа  развития и воспитания детей  в детском саду «Детство» - СПб.: Детство-Пресс, 2003.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Венгер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Л.А. Воспитание сенсорной культуры ребенка – М.: Просвещение, 1988.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Ковалько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В.И. Азбука физкультминуток для дошкольников. Москва. «ВАКО». 2008.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Иванова О. Васильева И. Выразительные возможности цвета. СПб.: Агентство образовательного сотрудничества, 2005.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Киселева Л.С. Данилина Т.А. Проектный метод в деятельности дошкольного учреждения – М.: АРКТИ, 2003.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Дыбина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О.В., Рахманова Н.П., Щетинина В.В. Неизведанное рядом. М.: ТЦ Сфера, 2005.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Виноградова Л.С.,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Карунова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Л.А., Мальцева Н.В., Юдина Е.Г.,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Е.В.Бодрова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Югорский трамплин.: Программа дошкольного образования, ориентированная на ребенка. М.: Всемирный банк, 2010.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Нищева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Н.В. Разноцветные сказки .  СПб.: «ДЕТСТВО-ПРЕСС», 2003.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Глушанок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Т.Г. , Волкова Л.Н. «Тайны здоровья детей», СПб.: 1994.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Сенсорное воспитание в детском саду: Пособие для воспитателей. / Под ред. Н.Н.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Поддьякова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В.Н. Аванесовой. - М.: Просвещение, 1981.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Швайко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Г.С.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Игры и игровые упражнения на развитие речи. М.: Просвещение, 1983.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Шевчук И. Изучаем цвета. ООО Издательство.: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Эксмо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2007.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Сайт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http://Мама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для мам.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395536"/>
            <a:ext cx="6192688" cy="8352928"/>
          </a:xfrm>
          <a:prstGeom prst="roundRect">
            <a:avLst>
              <a:gd name="adj" fmla="val 10207"/>
            </a:avLst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80" y="1547664"/>
            <a:ext cx="5301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649" name="WordArt 1"/>
          <p:cNvSpPr>
            <a:spLocks noChangeArrowheads="1" noChangeShapeType="1" noTextEdit="1"/>
          </p:cNvSpPr>
          <p:nvPr/>
        </p:nvSpPr>
        <p:spPr bwMode="auto">
          <a:xfrm>
            <a:off x="332656" y="1907704"/>
            <a:ext cx="6192688" cy="4392488"/>
          </a:xfrm>
          <a:prstGeom prst="rect">
            <a:avLst/>
          </a:prstGeom>
        </p:spPr>
        <p:txBody>
          <a:bodyPr wrap="none" fromWordArt="1">
            <a:prstTxWarp prst="textInflateBottom">
              <a:avLst/>
            </a:prstTxWarp>
          </a:bodyPr>
          <a:lstStyle/>
          <a:p>
            <a:pPr algn="ctr" rtl="0"/>
            <a:r>
              <a:rPr lang="ru-RU" sz="4400" b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ahoma"/>
                <a:ea typeface="Tahoma"/>
                <a:cs typeface="Tahoma"/>
              </a:rPr>
              <a:t>Спасибо </a:t>
            </a:r>
          </a:p>
          <a:p>
            <a:pPr algn="ctr" rtl="0"/>
            <a:r>
              <a:rPr lang="ru-RU" sz="4400" b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ahoma"/>
                <a:ea typeface="Tahoma"/>
                <a:cs typeface="Tahoma"/>
              </a:rPr>
              <a:t>за внимание!</a:t>
            </a:r>
            <a:endParaRPr lang="ru-RU" sz="4400" b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ahoma"/>
              <a:ea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g1.liveinternet.ru/images/attach/c/5/86/193/86193147_large_shablon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g1.liveinternet.ru/images/attach/c/5/86/193/86193255_large_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6872" y="2843808"/>
            <a:ext cx="2232248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404664" y="4788024"/>
            <a:ext cx="6048672" cy="3816424"/>
          </a:xfrm>
          <a:prstGeom prst="horizontalScroll">
            <a:avLst/>
          </a:prstGeom>
          <a:solidFill>
            <a:srgbClr val="FEFB85"/>
          </a:solidFill>
          <a:ln>
            <a:solidFill>
              <a:srgbClr val="ECE7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  <a:latin typeface="Bookman Old Style" pitchFamily="18" charset="0"/>
                <a:ea typeface="Century Gothic" pitchFamily="34" charset="0"/>
                <a:cs typeface="Times New Roman" pitchFamily="18" charset="0"/>
              </a:rPr>
              <a:t>Участники</a:t>
            </a: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Century Gothic" pitchFamily="34" charset="0"/>
                <a:cs typeface="Times New Roman" pitchFamily="18" charset="0"/>
              </a:rPr>
              <a:t>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Century Gothic" pitchFamily="34" charset="0"/>
                <a:cs typeface="Times New Roman" pitchFamily="18" charset="0"/>
              </a:rPr>
              <a:t>Дети 2 младшей группы, воспитатели и родители</a:t>
            </a:r>
            <a:r>
              <a:rPr lang="ru-RU" sz="2800" b="1" i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Century Gothic" pitchFamily="34" charset="0"/>
                <a:cs typeface="Times New Roman" pitchFamily="18" charset="0"/>
              </a:rPr>
              <a:t>.</a:t>
            </a:r>
            <a:endParaRPr lang="ru-RU" sz="2800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  <a:latin typeface="Bookman Old Style" pitchFamily="18" charset="0"/>
                <a:ea typeface="Century Gothic" pitchFamily="34" charset="0"/>
                <a:cs typeface="Times New Roman" pitchFamily="18" charset="0"/>
              </a:rPr>
              <a:t>Срок реализации: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Century Gothic" pitchFamily="34" charset="0"/>
                <a:cs typeface="Times New Roman" pitchFamily="18" charset="0"/>
              </a:rPr>
              <a:t>со 2 ноября по 4 декабря 2015г.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0648" y="251520"/>
            <a:ext cx="6336704" cy="8640960"/>
          </a:xfrm>
          <a:prstGeom prst="roundRect">
            <a:avLst>
              <a:gd name="adj" fmla="val 11846"/>
            </a:avLst>
          </a:prstGeom>
          <a:solidFill>
            <a:srgbClr val="FEFB85"/>
          </a:solidFill>
          <a:ln>
            <a:solidFill>
              <a:srgbClr val="DCE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52736" y="251520"/>
            <a:ext cx="4824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Актуальность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0648" y="899592"/>
            <a:ext cx="633670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Познание человеком окружающего мира начинается с «живого созерцания», с ощущения и восприятия. Однако в последнее время все больше внимания уделяется интеллектуальному развитию ребенка, процессу сенсорного развития внимания уделяется явно недостаточно. Хотя, известно, развитие ощущений и восприятий создает необходимые предпосылки для возникновения всех других, более сложных познавательных процессов (памяти, воображения, мышления).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Значение сенсорного развития в дошкольном детстве трудно переоценить. Именно этот возраст наиболее благоприятен для совершенствования деятельности органов чувств, накопления представлений об окружающем мире.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Недостаточное сенсомоторное развитие детей дошкольного возраста приводит к возникновению различных трудностей в ходе начального обучения. Таким образом, возникла необходимость разработки проекта «Изучаем цвета», направленного на формирование представлений дошкольника о сенсорных эталонах цвета.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g0.liveinternet.ru/images/attach/c/5/86/193/86193076_large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Горизонтальный свиток 7"/>
          <p:cNvSpPr/>
          <p:nvPr/>
        </p:nvSpPr>
        <p:spPr>
          <a:xfrm>
            <a:off x="476672" y="1979712"/>
            <a:ext cx="6120680" cy="5760640"/>
          </a:xfrm>
          <a:prstGeom prst="horizontalScroll">
            <a:avLst/>
          </a:prstGeom>
          <a:solidFill>
            <a:srgbClr val="FEFB85"/>
          </a:solidFill>
          <a:ln>
            <a:solidFill>
              <a:srgbClr val="ECE7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96752" y="3050541"/>
            <a:ext cx="50405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у  детей среднего дошкольного  возраста  представления о сенсорных  эталонах цвета.</a:t>
            </a:r>
          </a:p>
        </p:txBody>
      </p:sp>
      <p:pic>
        <p:nvPicPr>
          <p:cNvPr id="9" name="Рисунок 8" descr="http://dg53.mycdn.me/getImage?photoId=666422865189&amp;photoType=3"/>
          <p:cNvPicPr/>
          <p:nvPr/>
        </p:nvPicPr>
        <p:blipFill>
          <a:blip r:embed="rId3" cstate="print"/>
          <a:srcRect l="50240" t="32747" b="33035"/>
          <a:stretch>
            <a:fillRect/>
          </a:stretch>
        </p:blipFill>
        <p:spPr bwMode="auto">
          <a:xfrm>
            <a:off x="4437112" y="5220072"/>
            <a:ext cx="1872208" cy="1685089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softEdge rad="112500"/>
          </a:effectLst>
        </p:spPr>
      </p:pic>
      <p:pic>
        <p:nvPicPr>
          <p:cNvPr id="10" name="Рисунок 9" descr="http://dg53.mycdn.me/getImage?photoId=666422864677&amp;photoType=3"/>
          <p:cNvPicPr/>
          <p:nvPr/>
        </p:nvPicPr>
        <p:blipFill>
          <a:blip r:embed="rId4" cstate="print"/>
          <a:srcRect l="3847" t="58379" r="50203" b="14698"/>
          <a:stretch>
            <a:fillRect/>
          </a:stretch>
        </p:blipFill>
        <p:spPr bwMode="auto">
          <a:xfrm>
            <a:off x="908720" y="5220072"/>
            <a:ext cx="1584176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g0.liveinternet.ru/images/attach/c/5/86/193/86193076_large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Горизонтальный свиток 4"/>
          <p:cNvSpPr/>
          <p:nvPr/>
        </p:nvSpPr>
        <p:spPr>
          <a:xfrm>
            <a:off x="404664" y="1475656"/>
            <a:ext cx="6120680" cy="6408712"/>
          </a:xfrm>
          <a:prstGeom prst="horizontalScroll">
            <a:avLst/>
          </a:prstGeom>
          <a:solidFill>
            <a:srgbClr val="FEFB85"/>
          </a:solidFill>
          <a:ln>
            <a:solidFill>
              <a:srgbClr val="ECE7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52736" y="2334235"/>
            <a:ext cx="54006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Задачи: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Для детей: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Формирование у детей представлений о семи цветах спектра.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Закреплять названия семи цветов спектра.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Помочь детям открыть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многоцветие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мира.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Учить детей выполнять элементарные продуктивные действия.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Развивать у детей речевую активность.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Развитие у детей познавательной потребности.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Для родителей: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Привлечение родителей к оформлению предметно-развивающей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среды.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Активизировать родителей к совместной продуктивной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395536"/>
            <a:ext cx="6192688" cy="8424936"/>
          </a:xfrm>
          <a:prstGeom prst="roundRect">
            <a:avLst>
              <a:gd name="adj" fmla="val 11846"/>
            </a:avLst>
          </a:prstGeom>
          <a:solidFill>
            <a:srgbClr val="FEFB85"/>
          </a:solidFill>
          <a:ln>
            <a:solidFill>
              <a:srgbClr val="DCE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EFB85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96752" y="467544"/>
            <a:ext cx="4824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entury Gothic" pitchFamily="34" charset="0"/>
                <a:cs typeface="Times New Roman" pitchFamily="18" charset="0"/>
              </a:rPr>
              <a:t>Ожидаемый результат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32656" y="1116197"/>
            <a:ext cx="6237312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Для детей: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У детей сформируются представления о сенсорных эталон цвета (семи цветах спектра).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Повысится интерес к сенсорной культуре, и  желания принимать участие в совместной деятельности.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Обогатиться речь детей.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EFB8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родителей: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Участие родителей в совместной продуктивной деятельности.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Изменение отношения родителей к проблеме сенсорного воспитания.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g0.liveinternet.ru/images/attach/c/5/86/193/86193076_large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1835696"/>
            <a:ext cx="6192688" cy="5328592"/>
          </a:xfrm>
          <a:prstGeom prst="roundRect">
            <a:avLst/>
          </a:prstGeom>
          <a:solidFill>
            <a:srgbClr val="FEFB85"/>
          </a:solidFill>
          <a:ln>
            <a:solidFill>
              <a:srgbClr val="ECE7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20688" y="2030814"/>
            <a:ext cx="554461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Продукт деятельности: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выставка рисунков «В гостях у красок»;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выставка поделок из ватных дисков «Веселые кружочки»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 коллективная работа «Гусеница», «Цветик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семицветик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коллективная работа «Радуга»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конспекты занятий, дидактические игры;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цветные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физминутки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;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 консультация  для родителей  «Цветные фантазии… или как   влияют цвета на поведение детей»;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памятка «Советы по проведению игр»;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развлечение «Разноцветная игра»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32656" y="1619672"/>
          <a:ext cx="6172199" cy="5176677"/>
        </p:xfrm>
        <a:graphic>
          <a:graphicData uri="http://schemas.openxmlformats.org/drawingml/2006/table">
            <a:tbl>
              <a:tblPr/>
              <a:tblGrid>
                <a:gridCol w="2690603"/>
                <a:gridCol w="1819786"/>
                <a:gridCol w="1661810"/>
              </a:tblGrid>
              <a:tr h="493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     Деятельность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педагога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Деятельность детей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Деятельность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родителей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660">
                <a:tc>
                  <a:txBody>
                    <a:bodyPr/>
                    <a:lstStyle/>
                    <a:p>
                      <a:pPr marR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1.Выявление сложившихся условий (вводный педагогический анализ).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 Изучение литературы по теме.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3.Постановка целей и задач, определение методов и приемов.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4.Составление перспективного, тематического  плана.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5.Подготовка оборудования и материалов.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6. Оснащение предметно-развивающей среды.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7.Составление конспектов тематических занятий по разделам программы.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8.Разработка игр по теме.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9. Составление информационных листов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для родителей.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Педагогический анализ </a:t>
                      </a:r>
                      <a:r>
                        <a:rPr lang="ru-RU" sz="1400" spc="15">
                          <a:latin typeface="Times New Roman"/>
                          <a:ea typeface="Times New Roman"/>
                        </a:rPr>
                        <a:t>сформированности умений и навыков у дошкольников.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Выявление уровня педагогической культуры родителей по теме (анкетирование).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287" marR="602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323528"/>
            <a:ext cx="6264696" cy="8568952"/>
          </a:xfrm>
          <a:prstGeom prst="roundRect">
            <a:avLst/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4704" y="251520"/>
            <a:ext cx="5367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Перспективный план реализации проекта 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32656" y="539552"/>
            <a:ext cx="6320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этап – подготовительный  с 02.11. – 09.11.2011г.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32656" y="899592"/>
          <a:ext cx="6281935" cy="7344816"/>
        </p:xfrm>
        <a:graphic>
          <a:graphicData uri="http://schemas.openxmlformats.org/drawingml/2006/table">
            <a:tbl>
              <a:tblPr/>
              <a:tblGrid>
                <a:gridCol w="2738439"/>
                <a:gridCol w="1852140"/>
                <a:gridCol w="1691356"/>
              </a:tblGrid>
              <a:tr h="699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Деятельность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педагога</a:t>
                      </a: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 детей</a:t>
                      </a: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родителей</a:t>
                      </a: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5309">
                <a:tc>
                  <a:txBody>
                    <a:bodyPr/>
                    <a:lstStyle/>
                    <a:p>
                      <a:pPr marR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1.Выявление сложившихся условий (вводный педагогический анализ).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Изучение литературы по теме.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3.Постановка целей и задач, определение методов и приемов.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4.Составление перспективного, тематического  плана.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5.Подготовка оборудования и материалов.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Оснащение предметно-развивающей среды.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7.Составление конспектов тематических занятий по разделам программы.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8.Разработка игр по теме.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 Составление информационных листов </a:t>
                      </a: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 </a:t>
                      </a:r>
                      <a:r>
                        <a:rPr lang="ru-RU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презинтаций</a:t>
                      </a: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для родителей.</a:t>
                      </a: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Педагогический анализ </a:t>
                      </a:r>
                      <a:r>
                        <a:rPr lang="ru-RU" sz="1600" spc="15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сформированности</a:t>
                      </a:r>
                      <a:r>
                        <a:rPr lang="ru-RU" sz="1600" spc="15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умений и навыков у дошкольников.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Выявление уровня педагогической культуры родителей по теме (анкетирование</a:t>
                      </a:r>
                      <a:r>
                        <a:rPr lang="ru-RU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ru-RU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42900" y="3678460"/>
          <a:ext cx="6172200" cy="2944368"/>
        </p:xfrm>
        <a:graphic>
          <a:graphicData uri="http://schemas.openxmlformats.org/drawingml/2006/table">
            <a:tbl>
              <a:tblPr/>
              <a:tblGrid>
                <a:gridCol w="2032586"/>
                <a:gridCol w="1641618"/>
                <a:gridCol w="2497996"/>
              </a:tblGrid>
              <a:tr h="486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Деятельность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 педагога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523" marR="59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Деятельность детей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523" marR="59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Деятельность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Bookman Old Style"/>
                          <a:ea typeface="Times New Roman"/>
                        </a:rPr>
                        <a:t>родителей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523" marR="59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Проведение наблюдений,  занятий, опытов, игр по теме.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523" marR="59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Участие  детей в совместной игровой, практической деятельности.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523" marR="59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1.Оказание помощи в оснащении предметно-развивающей среды: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-в окрашивании ватных дисков.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 участие в выставке рисунков на тему «В гостях у красок»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 Участие родителей в совместной деятельности с детьми и педагогом.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9523" marR="59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Содержимое 3" descr="http://img1.liveinternet.ru/images/attach/c/5/86/193/86193147_large_shablon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404664" y="323528"/>
            <a:ext cx="6192688" cy="8568952"/>
          </a:xfrm>
          <a:prstGeom prst="roundRect">
            <a:avLst>
              <a:gd name="adj" fmla="val 12147"/>
            </a:avLst>
          </a:prstGeom>
          <a:solidFill>
            <a:srgbClr val="FEFB85"/>
          </a:solidFill>
          <a:ln>
            <a:solidFill>
              <a:srgbClr val="FE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9170" y="295454"/>
            <a:ext cx="64796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этап – организационный с 09.11. по 30.11.2011 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04664" y="827584"/>
          <a:ext cx="6120680" cy="3380224"/>
        </p:xfrm>
        <a:graphic>
          <a:graphicData uri="http://schemas.openxmlformats.org/drawingml/2006/table">
            <a:tbl>
              <a:tblPr/>
              <a:tblGrid>
                <a:gridCol w="1728192"/>
                <a:gridCol w="1800200"/>
                <a:gridCol w="2592288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педагога</a:t>
                      </a: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 детей</a:t>
                      </a: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родителей </a:t>
                      </a: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Проведение наблюдений,  занятий, опытов, игр по теме. </a:t>
                      </a: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Участие  детей в совместной игровой, практической деятельности.</a:t>
                      </a: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1.Оказание помощи в оснащении предметно-развивающей среды: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-в окрашивании ватных дисков.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участие в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выставке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дид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игр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«В гостях у красок»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Участие родителей в совместной деятельности с детьми и педагогом.</a:t>
                      </a: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76672" y="4644008"/>
            <a:ext cx="63813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III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этап – завершающий с 30.11 по 02.11.2011 г.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32656" y="5220072"/>
          <a:ext cx="6264695" cy="3084576"/>
        </p:xfrm>
        <a:graphic>
          <a:graphicData uri="http://schemas.openxmlformats.org/drawingml/2006/table">
            <a:tbl>
              <a:tblPr/>
              <a:tblGrid>
                <a:gridCol w="2459759"/>
                <a:gridCol w="1986173"/>
                <a:gridCol w="1818763"/>
              </a:tblGrid>
              <a:tr h="510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педагога</a:t>
                      </a: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 детей</a:t>
                      </a: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Деятельность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родителей </a:t>
                      </a: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1.Систематизация практического материала (конспекты, игры, фото, детская продуктивная деятельность).</a:t>
                      </a: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1.Педагогический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анализ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сформированности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умений и навыков у дошкольников.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2.Оформление результатов педагогического наблюдения.</a:t>
                      </a: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1.Отзывы родителей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2.Участие в выставке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совместных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600" kern="12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дид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игр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«В гостях у красок».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2458</Words>
  <Application>Microsoft Office PowerPoint</Application>
  <PresentationFormat>Экран (4:3)</PresentationFormat>
  <Paragraphs>370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25</cp:revision>
  <dcterms:created xsi:type="dcterms:W3CDTF">2015-07-08T11:07:25Z</dcterms:created>
  <dcterms:modified xsi:type="dcterms:W3CDTF">2016-03-23T12:27:49Z</dcterms:modified>
</cp:coreProperties>
</file>